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523" r:id="rId5"/>
    <p:sldId id="320" r:id="rId6"/>
    <p:sldId id="546" r:id="rId7"/>
    <p:sldId id="309" r:id="rId8"/>
    <p:sldId id="313" r:id="rId9"/>
    <p:sldId id="544" r:id="rId10"/>
    <p:sldId id="314" r:id="rId11"/>
    <p:sldId id="327" r:id="rId12"/>
    <p:sldId id="315" r:id="rId13"/>
    <p:sldId id="316" r:id="rId14"/>
    <p:sldId id="317" r:id="rId15"/>
    <p:sldId id="321" r:id="rId16"/>
    <p:sldId id="545" r:id="rId17"/>
    <p:sldId id="531" r:id="rId18"/>
    <p:sldId id="548" r:id="rId19"/>
    <p:sldId id="325" r:id="rId20"/>
    <p:sldId id="326" r:id="rId21"/>
    <p:sldId id="332" r:id="rId22"/>
    <p:sldId id="323" r:id="rId23"/>
    <p:sldId id="333" r:id="rId24"/>
    <p:sldId id="533" r:id="rId25"/>
    <p:sldId id="532" r:id="rId26"/>
    <p:sldId id="534" r:id="rId27"/>
    <p:sldId id="535" r:id="rId28"/>
    <p:sldId id="536" r:id="rId29"/>
    <p:sldId id="537" r:id="rId30"/>
    <p:sldId id="538" r:id="rId31"/>
    <p:sldId id="539" r:id="rId32"/>
    <p:sldId id="540" r:id="rId33"/>
    <p:sldId id="541" r:id="rId34"/>
    <p:sldId id="542"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298A"/>
    <a:srgbClr val="974CEA"/>
    <a:srgbClr val="C39C2F"/>
    <a:srgbClr val="C59C27"/>
    <a:srgbClr val="D13940"/>
    <a:srgbClr val="EF9A1A"/>
    <a:srgbClr val="907262"/>
    <a:srgbClr val="B3CD1F"/>
    <a:srgbClr val="43B1E5"/>
    <a:srgbClr val="00B8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80" autoAdjust="0"/>
    <p:restoredTop sz="71758" autoAdjust="0"/>
  </p:normalViewPr>
  <p:slideViewPr>
    <p:cSldViewPr snapToGrid="0" showGuides="1">
      <p:cViewPr varScale="1">
        <p:scale>
          <a:sx n="102" d="100"/>
          <a:sy n="102" d="100"/>
        </p:scale>
        <p:origin x="1096" y="17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10/5/20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10/5/20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30 Minute Talk.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15 minute talk: Explain main areas including the mechanisms needed for the workflow Branches, Pull Requests and Forks. Go through complex workflow examples quickly.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Make sure to cover considerations for your project slide 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If time allows introduce the demo slide mention Jim’s contribution, the process one would go through is the first slide maybe emphasize CI and mention the talk to come.</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Fast-forward merge means that there has been no divergence between the two branches.  This can happen between two branches in a single repo or the same branch on two local repos.</a:t>
            </a:r>
          </a:p>
          <a:p>
            <a:endParaRPr lang="en-US" dirty="0"/>
          </a:p>
          <a:p>
            <a:r>
              <a:rPr lang="en-US" dirty="0"/>
              <a:t>Alice has fast-forward merge, which is simple to understand, has no merge conflicts.  Her repo is synchronized with remote.</a:t>
            </a:r>
          </a:p>
          <a:p>
            <a:endParaRPr lang="en-US" dirty="0"/>
          </a:p>
          <a:p>
            <a:r>
              <a:rPr lang="en-US" dirty="0"/>
              <a:t>Let’s imagine that they both made changes to the same part of </a:t>
            </a:r>
            <a:r>
              <a:rPr lang="en-US" dirty="0" err="1"/>
              <a:t>loops.cpp</a:t>
            </a:r>
            <a:r>
              <a:rPr lang="en-US" dirty="0"/>
              <a:t>.   Therefore, we again have a merge conflict.  Therefore, Bob’s repository is in a difficult state.</a:t>
            </a:r>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475076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Majority of participants were aware of rebase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Leverages local vs. remote dimension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necessary to understand the details of rebase.  Just the idea of rebasing to get fast-forward merge and that we get merge conflicts at rebase.</a:t>
            </a:r>
          </a:p>
          <a:p>
            <a:endParaRPr lang="en-US" dirty="0"/>
          </a:p>
          <a:p>
            <a:r>
              <a:rPr lang="en-US" dirty="0"/>
              <a:t>Bob will use rebase to slide his feature branch along so that it is now based off of latest commit on master.  This is not for free.  We create E’ from E </a:t>
            </a:r>
            <a:r>
              <a:rPr lang="en-US" dirty="0" err="1"/>
              <a:t>intergrated</a:t>
            </a:r>
            <a:r>
              <a:rPr lang="en-US" dirty="0"/>
              <a:t> with C-I.  This means that version control system will discover the merge conflict when establishing E’, pause rebase, let user resolve conflict.</a:t>
            </a:r>
          </a:p>
          <a:p>
            <a:endParaRPr lang="en-US" dirty="0"/>
          </a:p>
          <a:p>
            <a:r>
              <a:rPr lang="en-US" dirty="0"/>
              <a:t>Gloss over rebase here.  In previous talks, it appears that many people are aware of rebase.  Main idea is that we are controlling where, when, and how we find conflicts and resolve these.</a:t>
            </a:r>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two rules.  Raise the topic of why impose rules such as these?  Why not let users capitalize on full expressivity of git?  These are valid questions.  For this case, imposing these rules limits complexity and we find common, simple use patterns emerging.  Because of this, we can make well-defined statements such as “all changes made to master were first made to development”.  Therefore, </a:t>
            </a:r>
            <a:r>
              <a:rPr lang="en-US" b="1" dirty="0"/>
              <a:t>master is a subset of development and these two infinite lifetime branches cannot diverge in a significant way</a:t>
            </a:r>
            <a:r>
              <a:rPr lang="en-US" dirty="0"/>
              <a:t>.</a:t>
            </a:r>
          </a:p>
          <a:p>
            <a:endParaRPr lang="en-US" dirty="0"/>
          </a:p>
          <a:p>
            <a:r>
              <a:rPr lang="en-US" dirty="0"/>
              <a:t>For the graphic, the workflow was simple.  There is no possibility of a merge conflict.  No real integration occurring since second branch is based off of first branch’s commit merge on master.</a:t>
            </a:r>
          </a:p>
          <a:p>
            <a:endParaRPr lang="en-US" dirty="0"/>
          </a:p>
          <a:p>
            <a:r>
              <a:rPr lang="en-US" dirty="0"/>
              <a:t>I did not mention this, but if we get simple use patterns emerging, the graph history can be simpler – no rats nest of branches.  This can mean that it is easier to follow the progression of work and make it easier and less error prone for those who must approve merges into master.</a:t>
            </a:r>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28574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site for blog and picture has tag numbers.</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downside to Git Flow for them is that</a:t>
            </a:r>
          </a:p>
          <a:p>
            <a:pPr marL="171450" indent="-171450">
              <a:buFont typeface="Arial" panose="020B0604020202020204" pitchFamily="34" charset="0"/>
              <a:buChar char="•"/>
            </a:pPr>
            <a:r>
              <a:rPr lang="en-US" dirty="0"/>
              <a:t>It is more complex than needed</a:t>
            </a:r>
          </a:p>
          <a:p>
            <a:pPr marL="171450" indent="-171450">
              <a:buFont typeface="Arial" panose="020B0604020202020204" pitchFamily="34" charset="0"/>
              <a:buChar char="•"/>
            </a:pPr>
            <a:r>
              <a:rPr lang="en-US" dirty="0"/>
              <a:t>You have to make certain that hot fixes and releases are merged back into develop (</a:t>
            </a:r>
            <a:r>
              <a:rPr lang="en-US" b="1" dirty="0"/>
              <a:t>synchronize infinite lifetime branches</a:t>
            </a:r>
            <a:r>
              <a:rPr lang="en-US" dirty="0"/>
              <a:t>).  </a:t>
            </a:r>
            <a:r>
              <a:rPr lang="en-US" b="1" dirty="0"/>
              <a:t>Common point of failure!</a:t>
            </a:r>
          </a:p>
          <a:p>
            <a:pPr marL="171450" indent="-171450">
              <a:buFont typeface="Arial" panose="020B0604020202020204" pitchFamily="34" charset="0"/>
              <a:buChar char="•"/>
            </a:pPr>
            <a:r>
              <a:rPr lang="en-US" b="0" dirty="0"/>
              <a:t>Having development on develop branch is annoying as many tools default to master as the main branch.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main downside of GitHub flow is that it assumes that every commit to master is deployable.  This might be overly simplified for most real cases.  They incorporate other infinite branches to deal with this shortcoming.  They also allow for the possibility of releases.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Flow downstream is like what we have with FLASH.</a:t>
            </a:r>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word current here. We started with Feature Branch Workflow and opted for something more complex.  This presently works, but might not as team grows/code grows.</a:t>
            </a:r>
          </a:p>
          <a:p>
            <a:endParaRPr lang="en-US" dirty="0"/>
          </a:p>
          <a:p>
            <a:r>
              <a:rPr lang="en-US" dirty="0"/>
              <a:t>We started with little policy during initial exploration/prototyping feature branch.  We were only three developers and could easily coordinate work so that our efforts were non-overlapping.  As more developers began working and our efforts changed, we began stepping on each others’ toes.  This necessitated increasing the complexity.  Also, desire to protect master.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Development should contain everything in master and possibly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Staged should contain everything in master and possibly more.</a:t>
            </a:r>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a:t>
            </a:fld>
            <a:endParaRPr lang="en-US"/>
          </a:p>
        </p:txBody>
      </p:sp>
    </p:spTree>
    <p:extLst>
      <p:ext uri="{BB962C8B-B14F-4D97-AF65-F5344CB8AC3E}">
        <p14:creationId xmlns:p14="http://schemas.microsoft.com/office/powerpoint/2010/main" val="4098780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is more of a conversation where we form a common understanding of workflows and related issues by looking at different examples.  These workflows are meant to serve as examples and might not be appropriate for others talks.</a:t>
            </a:r>
          </a:p>
          <a:p>
            <a:endParaRPr lang="en-US" dirty="0"/>
          </a:p>
          <a:p>
            <a:r>
              <a:rPr lang="en-US" b="1" dirty="0"/>
              <a:t>I received positive comments regarding this talk when given at ATPESC.  It appears that conversation by example is more interesting and engaging.  I found that compared to the testing talk, many people were following the talk rather than working on their laptops.</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321149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is more of a conversation where we form a common understanding of workflows and related issues by looking at different examples.  These workflows are meant to serve as examples and might not be appropriate for others talks.</a:t>
            </a:r>
          </a:p>
          <a:p>
            <a:endParaRPr lang="en-US" dirty="0"/>
          </a:p>
          <a:p>
            <a:r>
              <a:rPr lang="en-US" b="1" dirty="0"/>
              <a:t>I received positive comments regarding this talk when given at ATPESC.  It appears that conversation by example is more interesting and engaging.  I found that compared to the testing talk, many people were following the talk rather than working on their laptops.</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simple and easy here do not imply that it is simple and easy for those just introduced to DVCS.  Rather, it means relative to those workflows that will be introduced.</a:t>
            </a:r>
          </a:p>
          <a:p>
            <a:endParaRPr lang="en-US" dirty="0"/>
          </a:p>
          <a:p>
            <a:r>
              <a:rPr lang="en-US" dirty="0"/>
              <a:t>Many team members means that with a single pull I might have conflicts related to work by five different developers.  I would need to work with each to resolve.</a:t>
            </a:r>
          </a:p>
          <a:p>
            <a:endParaRPr lang="en-US" dirty="0"/>
          </a:p>
          <a:p>
            <a:r>
              <a:rPr lang="en-US" dirty="0"/>
              <a:t>Only pushing once a month means that all repos could start to diverge significantly.  Harder to resolve.  Also, their work is hidden.  I might be working on same code or I might want something that they have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Skip over “What if team members works on different parts of the code?” for the interest of time.</a:t>
            </a:r>
          </a:p>
          <a:p>
            <a:endParaRPr lang="en-US" dirty="0"/>
          </a:p>
          <a:p>
            <a:r>
              <a:rPr lang="en-US" dirty="0"/>
              <a:t>Last point is described in words by explaining that, as can occur with development, some commits will be broken.  This means that a user of the repository that would like to use a historic commit needs to know which are good and which are bad.  While we can accomplish this to some degree with commit messages and tags (what happens if we find out it is broken much later?), we want to work toward something better.  We introduce branches as a step in that direction.  Therefore, this flows into the next slide.</a:t>
            </a:r>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Communication among team members is still vital when working on various branches.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813827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Point of a branch is independent development and protecting master to some level.  However, working with branches is only sensible if we can add the work into master once it has matured to a good state and could be used by users.  In this sense, we are expressing that the latest commit on master should always be working.</a:t>
            </a:r>
          </a:p>
          <a:p>
            <a:endParaRPr lang="en-US" dirty="0"/>
          </a:p>
          <a:p>
            <a:r>
              <a:rPr lang="en-US" dirty="0"/>
              <a:t> fast-forward scenario as nice understanding of branch.  Dog-leg is only to emphasize that </a:t>
            </a:r>
            <a:r>
              <a:rPr lang="en-US" dirty="0" err="1"/>
              <a:t>FeatureA</a:t>
            </a:r>
            <a:r>
              <a:rPr lang="en-US" dirty="0"/>
              <a:t> is a branch.  However, we realize that it still represents a linear history of work.  We like fast-forward merges as these do not have an associated conflict.</a:t>
            </a:r>
          </a:p>
          <a:p>
            <a:endParaRPr lang="en-US" dirty="0"/>
          </a:p>
          <a:p>
            <a:r>
              <a:rPr lang="en-US" dirty="0"/>
              <a:t>Use second case to highlight normal branch states and to introduce merge commits.  Graph show two long-lived feature branches and race condition.  Cannot do a fast forward on one branch without losing other commits.</a:t>
            </a:r>
          </a:p>
          <a:p>
            <a:endParaRPr lang="en-US" b="0" dirty="0"/>
          </a:p>
          <a:p>
            <a:r>
              <a:rPr lang="en-US" b="0" dirty="0"/>
              <a:t>For the first branch, the merge commit was simple as </a:t>
            </a:r>
            <a:r>
              <a:rPr lang="en-US" b="0" dirty="0" err="1"/>
              <a:t>FeatureA</a:t>
            </a:r>
            <a:r>
              <a:rPr lang="en-US" b="0" dirty="0"/>
              <a:t> and master did not diverge – everything in master is also in </a:t>
            </a:r>
            <a:r>
              <a:rPr lang="en-US" b="0" dirty="0" err="1"/>
              <a:t>FeatureA</a:t>
            </a:r>
            <a:r>
              <a:rPr lang="en-US" b="0" dirty="0"/>
              <a:t>.  </a:t>
            </a:r>
          </a:p>
          <a:p>
            <a:r>
              <a:rPr lang="en-US" b="0" dirty="0"/>
              <a:t>However, when </a:t>
            </a:r>
            <a:r>
              <a:rPr lang="en-US" b="0" dirty="0" err="1"/>
              <a:t>FeatureB</a:t>
            </a:r>
            <a:r>
              <a:rPr lang="en-US" b="0" dirty="0"/>
              <a:t> is to be merged into master, there is a commit on master that is not on </a:t>
            </a:r>
            <a:r>
              <a:rPr lang="en-US" b="0" dirty="0" err="1"/>
              <a:t>FeatureB</a:t>
            </a:r>
            <a:r>
              <a:rPr lang="en-US" b="0" dirty="0"/>
              <a:t> =&gt; the two branches have diverged slightly.  The VCA must study the divergence and determine if there were conflicting changes made.</a:t>
            </a:r>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stuff was being developed by Dev1 and Dev2 decided to merge in a without communicating?  Consider that case that stuff was just for tinkering and was not necessarily meant to ever be in master.</a:t>
            </a:r>
          </a:p>
          <a:p>
            <a:endParaRPr lang="en-US" dirty="0"/>
          </a:p>
          <a:p>
            <a:r>
              <a:rPr lang="en-US" dirty="0"/>
              <a:t>Don’t dwell much on this.  Naming rule is clear and we can point out here that having unexpressive names like </a:t>
            </a:r>
            <a:r>
              <a:rPr lang="en-US" dirty="0" err="1"/>
              <a:t>a,b,stuff</a:t>
            </a:r>
            <a:r>
              <a:rPr lang="en-US" dirty="0"/>
              <a:t> is missing the opportunity to use the graph as communication to other developers.  Point out that basing a branch off of a branch other than master might be a good or a bad thing depending on team.  As an example, mention that a and stuff are being developed by different people.  If a is merged into stuff without prior consent, that this could lead to both technical and social difficulties.</a:t>
            </a:r>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we are creating a new variant of the Centralized workflow.</a:t>
            </a:r>
          </a:p>
          <a:p>
            <a:endParaRPr lang="en-US" dirty="0"/>
          </a:p>
          <a:p>
            <a:r>
              <a:rPr lang="en-US" dirty="0"/>
              <a:t>Walk through entire timeline in detail to help understand what can happen when collaborating via git and to hammer home the idea of local/remote synchronization.</a:t>
            </a:r>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74465450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CC8C5CC8-8690-884D-B068-6A2CD155D7B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6407780F-DC08-3848-A536-C82805C7F8A1}"/>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17DEFBC4-AA31-4448-A623-8E6DF8AB037B}"/>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nvie.com/posts/a-successful-git-branching-mode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doi.org/10.6084/m9.figshare.12994376" TargetMode="External"/><Relationship Id="rId4" Type="http://schemas.openxmlformats.org/officeDocument/2006/relationships/hyperlink" Target="http://creativecommons.org/licenses/by-sa/4.0/"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207546" y="330357"/>
            <a:ext cx="8292316" cy="1030930"/>
          </a:xfrm>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207546" y="1689234"/>
            <a:ext cx="8981279" cy="2855300"/>
          </a:xfrm>
        </p:spPr>
        <p:txBody>
          <a:bodyPr/>
          <a:lstStyle/>
          <a:p>
            <a:pPr>
              <a:lnSpc>
                <a:spcPct val="100000"/>
              </a:lnSpc>
              <a:spcBef>
                <a:spcPts val="0"/>
              </a:spcBef>
            </a:pPr>
            <a:endParaRPr lang="en-US" sz="2000" dirty="0"/>
          </a:p>
          <a:p>
            <a:pPr>
              <a:lnSpc>
                <a:spcPct val="100000"/>
              </a:lnSpc>
              <a:spcBef>
                <a:spcPts val="0"/>
              </a:spcBef>
            </a:pPr>
            <a:r>
              <a:rPr lang="en-US" u="sng" dirty="0"/>
              <a:t>Patricia Grubel</a:t>
            </a:r>
          </a:p>
          <a:p>
            <a:pPr>
              <a:lnSpc>
                <a:spcPct val="100000"/>
              </a:lnSpc>
              <a:spcBef>
                <a:spcPts val="0"/>
              </a:spcBef>
            </a:pPr>
            <a:r>
              <a:rPr lang="en-US" sz="2000" dirty="0"/>
              <a:t>Los Alamos National Laboratory</a:t>
            </a:r>
          </a:p>
          <a:p>
            <a:pPr>
              <a:lnSpc>
                <a:spcPct val="100000"/>
              </a:lnSpc>
              <a:spcBef>
                <a:spcPts val="2400"/>
              </a:spcBef>
            </a:pPr>
            <a:r>
              <a:rPr lang="en-US" dirty="0"/>
              <a:t>James M. </a:t>
            </a:r>
            <a:r>
              <a:rPr lang="en-US" dirty="0" err="1"/>
              <a:t>Willenbring</a:t>
            </a:r>
            <a:br>
              <a:rPr lang="en-US" u="sng" dirty="0"/>
            </a:br>
            <a:r>
              <a:rPr lang="en-US" sz="2000" dirty="0"/>
              <a:t>Sandia National Laboratories</a:t>
            </a:r>
          </a:p>
          <a:p>
            <a:pPr>
              <a:lnSpc>
                <a:spcPct val="100000"/>
              </a:lnSpc>
              <a:spcBef>
                <a:spcPts val="2400"/>
              </a:spcBef>
            </a:pPr>
            <a:r>
              <a:rPr lang="en-US" dirty="0"/>
              <a:t>Jared O’Neal</a:t>
            </a:r>
          </a:p>
          <a:p>
            <a:pPr>
              <a:lnSpc>
                <a:spcPct val="100000"/>
              </a:lnSpc>
              <a:spcBef>
                <a:spcPts val="0"/>
              </a:spcBef>
            </a:pPr>
            <a:r>
              <a:rPr lang="en-US" sz="2000" dirty="0"/>
              <a:t>Argonne National Laboratory</a:t>
            </a:r>
          </a:p>
          <a:p>
            <a:pPr>
              <a:spcBef>
                <a:spcPts val="2400"/>
              </a:spcBef>
            </a:pPr>
            <a:r>
              <a:rPr lang="en-US" dirty="0"/>
              <a:t>Better Scientific Software Tutorial, SC20, November 2020</a:t>
            </a:r>
            <a:br>
              <a:rPr lang="en-US" dirty="0"/>
            </a:br>
            <a:endParaRPr lang="en-US" dirty="0"/>
          </a:p>
        </p:txBody>
      </p:sp>
      <p:pic>
        <p:nvPicPr>
          <p:cNvPr id="4" name="Picture 3">
            <a:extLst>
              <a:ext uri="{FF2B5EF4-FFF2-40B4-BE49-F238E27FC236}">
                <a16:creationId xmlns:a16="http://schemas.microsoft.com/office/drawing/2014/main" id="{1DB1A495-500F-4087-A25F-C970D4BE5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7D545C8E-E77C-460E-B165-EF6B0CB54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2E1B98-3A9E-49BD-A94D-FC6E5B170830}"/>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
        <p:nvSpPr>
          <p:cNvPr id="3" name="TextBox 2">
            <a:extLst>
              <a:ext uri="{FF2B5EF4-FFF2-40B4-BE49-F238E27FC236}">
                <a16:creationId xmlns:a16="http://schemas.microsoft.com/office/drawing/2014/main" id="{779472AC-87B6-5B49-91A2-BCCF77DE3350}"/>
              </a:ext>
            </a:extLst>
          </p:cNvPr>
          <p:cNvSpPr txBox="1"/>
          <p:nvPr/>
        </p:nvSpPr>
        <p:spPr>
          <a:xfrm>
            <a:off x="8981280" y="5644371"/>
            <a:ext cx="2146503" cy="337015"/>
          </a:xfrm>
          <a:prstGeom prst="rect">
            <a:avLst/>
          </a:prstGeom>
          <a:noFill/>
        </p:spPr>
        <p:txBody>
          <a:bodyPr wrap="square" lIns="118872" tIns="91440" rIns="118872" bIns="91440" rtlCol="0" anchor="ctr" anchorCtr="0">
            <a:spAutoFit/>
          </a:bodyPr>
          <a:lstStyle/>
          <a:p>
            <a:pPr>
              <a:lnSpc>
                <a:spcPct val="90000"/>
              </a:lnSpc>
            </a:pPr>
            <a:r>
              <a:rPr lang="en-US" sz="1100" dirty="0"/>
              <a:t>LA-UR-20-27704</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32588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405111"/>
            <a:ext cx="11369809" cy="4047778"/>
          </a:xfrm>
        </p:spPr>
        <p:txBody>
          <a:bodyPr/>
          <a:lstStyle/>
          <a:p>
            <a:r>
              <a:rPr lang="en-US" dirty="0"/>
              <a:t>Review and testing before merge</a:t>
            </a:r>
          </a:p>
          <a:p>
            <a:pPr lvl="1"/>
            <a:r>
              <a:rPr lang="en-US" dirty="0"/>
              <a:t>Alerts others about changes in branch before merge</a:t>
            </a:r>
          </a:p>
          <a:p>
            <a:pPr lvl="1"/>
            <a:r>
              <a:rPr lang="en-US" dirty="0"/>
              <a:t>Discussions ensue with possible follow up commits</a:t>
            </a:r>
          </a:p>
          <a:p>
            <a:pPr lvl="1"/>
            <a:r>
              <a:rPr lang="en-US" dirty="0"/>
              <a:t>Can request reviewer</a:t>
            </a:r>
          </a:p>
          <a:p>
            <a:r>
              <a:rPr lang="en-US" dirty="0"/>
              <a:t>Set policies for merge</a:t>
            </a:r>
          </a:p>
        </p:txBody>
      </p:sp>
    </p:spTree>
    <p:extLst>
      <p:ext uri="{BB962C8B-B14F-4D97-AF65-F5344CB8AC3E}">
        <p14:creationId xmlns:p14="http://schemas.microsoft.com/office/powerpoint/2010/main" val="81076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a:xfrm>
            <a:off x="409507" y="1325880"/>
            <a:ext cx="11369809" cy="4047778"/>
          </a:xfrm>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p:txBody>
          <a:bodyPr/>
          <a:lstStyle/>
          <a:p>
            <a:r>
              <a:rPr lang="en-US" dirty="0"/>
              <a:t>Git Workflow Models of Different complexity</a:t>
            </a: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p:txBody>
          <a:bodyPr/>
          <a:lstStyle/>
          <a:p>
            <a:r>
              <a:rPr lang="en-US" dirty="0"/>
              <a:t>Git Flow</a:t>
            </a:r>
          </a:p>
          <a:p>
            <a:r>
              <a:rPr lang="en-US" dirty="0" err="1"/>
              <a:t>Github</a:t>
            </a:r>
            <a:r>
              <a:rPr lang="en-US" dirty="0"/>
              <a:t> Flow</a:t>
            </a:r>
          </a:p>
          <a:p>
            <a:r>
              <a:rPr lang="en-US" dirty="0"/>
              <a:t>Gitlab Flow</a:t>
            </a:r>
          </a:p>
          <a:p>
            <a:r>
              <a:rPr lang="en-US" dirty="0"/>
              <a:t>Trilionos Workflow</a:t>
            </a:r>
          </a:p>
          <a:p>
            <a:pPr marL="0" indent="0">
              <a:buNone/>
            </a:pPr>
            <a:endParaRPr lang="en-US" dirty="0"/>
          </a:p>
        </p:txBody>
      </p:sp>
    </p:spTree>
    <p:extLst>
      <p:ext uri="{BB962C8B-B14F-4D97-AF65-F5344CB8AC3E}">
        <p14:creationId xmlns:p14="http://schemas.microsoft.com/office/powerpoint/2010/main" val="40607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Tree>
    <p:extLst>
      <p:ext uri="{BB962C8B-B14F-4D97-AF65-F5344CB8AC3E}">
        <p14:creationId xmlns:p14="http://schemas.microsoft.com/office/powerpoint/2010/main" val="153904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5761" y="115658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13903" y="1018087"/>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409950" y="4514850"/>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09950" y="5295900"/>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409950" y="4796881"/>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3461245" y="3957969"/>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3676650" y="5295900"/>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4095979" y="5867400"/>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5048250" y="5295900"/>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5467579" y="5867400"/>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394335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548640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7867650" y="4688391"/>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7867649" y="5448298"/>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7337423" y="4530184"/>
            <a:ext cx="530226" cy="7434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6420243" y="5325758"/>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5035380" y="5324997"/>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3645941" y="5240435"/>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5446228" y="5250758"/>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5017541" y="5256477"/>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6830862" y="5255208"/>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7276298" y="525520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7851140" y="447288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Tree>
    <p:extLst>
      <p:ext uri="{BB962C8B-B14F-4D97-AF65-F5344CB8AC3E}">
        <p14:creationId xmlns:p14="http://schemas.microsoft.com/office/powerpoint/2010/main" val="1579893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3"/>
              </a:rPr>
              <a:t>Creative</a:t>
            </a:r>
            <a:r>
              <a:rPr lang="en-US" sz="1600" dirty="0">
                <a:hlinkClick r:id="rId4"/>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Better Scientific Software tutorial, in SC ‘20: International Conference for High Performance Computing, Networking, Storage and Analysis, online, 2020. DOI: </a:t>
            </a:r>
            <a:r>
              <a:rPr lang="en-US" sz="1600" b="1" dirty="0">
                <a:hlinkClick r:id="rId5"/>
              </a:rPr>
              <a:t>10.6084/m9.figshare.12994376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892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Extra: 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a:xfrm>
            <a:off x="409507" y="1150506"/>
            <a:ext cx="11369809" cy="4047778"/>
          </a:xfrm>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r>
              <a:rPr lang="en-US" dirty="0"/>
              <a:t>Brief explanation of Version Control with Git</a:t>
            </a:r>
          </a:p>
          <a:p>
            <a:r>
              <a:rPr lang="en-US" dirty="0"/>
              <a:t>Git Workflow Mechanisms for Collaboration</a:t>
            </a:r>
          </a:p>
          <a:p>
            <a:pPr lvl="1"/>
            <a:r>
              <a:rPr lang="en-US" dirty="0"/>
              <a:t>Branches</a:t>
            </a:r>
          </a:p>
          <a:p>
            <a:pPr lvl="1"/>
            <a:r>
              <a:rPr lang="en-US" dirty="0"/>
              <a:t>Pull Requests</a:t>
            </a:r>
          </a:p>
          <a:p>
            <a:pPr lvl="1"/>
            <a:r>
              <a:rPr lang="en-US" dirty="0"/>
              <a:t>Forks</a:t>
            </a:r>
          </a:p>
          <a:p>
            <a:r>
              <a:rPr lang="en-US" dirty="0"/>
              <a:t>Exposure to workflows of different complexity</a:t>
            </a:r>
          </a:p>
          <a:p>
            <a:r>
              <a:rPr lang="en-US" dirty="0"/>
              <a:t>What to think about when evaluating different workflows</a:t>
            </a:r>
          </a:p>
          <a:p>
            <a:r>
              <a:rPr lang="en-US" dirty="0"/>
              <a:t>Extra:  Heat Equation Example Workflow</a:t>
            </a:r>
          </a:p>
          <a:p>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87595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pPr marL="0" indent="0">
              <a:buNone/>
            </a:pPr>
            <a:r>
              <a:rPr lang="en-US" dirty="0"/>
              <a:t>Development teams would like to use version control to collaborate productively and ensure correct code.</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409507" y="1210897"/>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
        <p:nvSpPr>
          <p:cNvPr id="4" name="Magnetic Disk 3">
            <a:extLst>
              <a:ext uri="{FF2B5EF4-FFF2-40B4-BE49-F238E27FC236}">
                <a16:creationId xmlns:a16="http://schemas.microsoft.com/office/drawing/2014/main" id="{4003AB91-21BD-E24D-A55D-EF70A605911D}"/>
              </a:ext>
            </a:extLst>
          </p:cNvPr>
          <p:cNvSpPr/>
          <p:nvPr/>
        </p:nvSpPr>
        <p:spPr>
          <a:xfrm>
            <a:off x="9266830" y="2421515"/>
            <a:ext cx="1364776" cy="781334"/>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Magnetic Disk 5">
            <a:extLst>
              <a:ext uri="{FF2B5EF4-FFF2-40B4-BE49-F238E27FC236}">
                <a16:creationId xmlns:a16="http://schemas.microsoft.com/office/drawing/2014/main" id="{6948B375-82F7-7049-B5AA-00116F19D2AA}"/>
              </a:ext>
            </a:extLst>
          </p:cNvPr>
          <p:cNvSpPr/>
          <p:nvPr/>
        </p:nvSpPr>
        <p:spPr>
          <a:xfrm>
            <a:off x="10361076" y="3957190"/>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Magnetic Disk 6">
            <a:extLst>
              <a:ext uri="{FF2B5EF4-FFF2-40B4-BE49-F238E27FC236}">
                <a16:creationId xmlns:a16="http://schemas.microsoft.com/office/drawing/2014/main" id="{0B080F18-0A50-6945-A242-938F83117D61}"/>
              </a:ext>
            </a:extLst>
          </p:cNvPr>
          <p:cNvSpPr/>
          <p:nvPr/>
        </p:nvSpPr>
        <p:spPr>
          <a:xfrm>
            <a:off x="8126797" y="3927485"/>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241ECF81-3A7A-C740-AD38-24DCB01EA86F}"/>
              </a:ext>
            </a:extLst>
          </p:cNvPr>
          <p:cNvCxnSpPr>
            <a:cxnSpLocks/>
            <a:stCxn id="4" idx="3"/>
            <a:endCxn id="6" idx="1"/>
          </p:cNvCxnSpPr>
          <p:nvPr/>
        </p:nvCxnSpPr>
        <p:spPr>
          <a:xfrm>
            <a:off x="9949218" y="3202849"/>
            <a:ext cx="1094246" cy="75434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5EDA98-2981-5145-B0E6-A0276937426D}"/>
              </a:ext>
            </a:extLst>
          </p:cNvPr>
          <p:cNvCxnSpPr>
            <a:cxnSpLocks/>
            <a:stCxn id="7" idx="1"/>
            <a:endCxn id="4" idx="3"/>
          </p:cNvCxnSpPr>
          <p:nvPr/>
        </p:nvCxnSpPr>
        <p:spPr>
          <a:xfrm flipV="1">
            <a:off x="8809185" y="3202849"/>
            <a:ext cx="1140033" cy="72463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E27B72-B0FA-034F-9FF4-D07586E6873D}"/>
              </a:ext>
            </a:extLst>
          </p:cNvPr>
          <p:cNvSpPr txBox="1"/>
          <p:nvPr/>
        </p:nvSpPr>
        <p:spPr>
          <a:xfrm>
            <a:off x="8126797" y="4737991"/>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Alice</a:t>
            </a:r>
          </a:p>
        </p:txBody>
      </p:sp>
      <p:sp>
        <p:nvSpPr>
          <p:cNvPr id="28" name="TextBox 27">
            <a:extLst>
              <a:ext uri="{FF2B5EF4-FFF2-40B4-BE49-F238E27FC236}">
                <a16:creationId xmlns:a16="http://schemas.microsoft.com/office/drawing/2014/main" id="{CCB07D9C-2F79-EC48-83EA-602F4D21A434}"/>
              </a:ext>
            </a:extLst>
          </p:cNvPr>
          <p:cNvSpPr txBox="1"/>
          <p:nvPr/>
        </p:nvSpPr>
        <p:spPr>
          <a:xfrm>
            <a:off x="10361076" y="4771025"/>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Bob</a:t>
            </a:r>
          </a:p>
        </p:txBody>
      </p:sp>
      <p:sp>
        <p:nvSpPr>
          <p:cNvPr id="29" name="TextBox 28">
            <a:extLst>
              <a:ext uri="{FF2B5EF4-FFF2-40B4-BE49-F238E27FC236}">
                <a16:creationId xmlns:a16="http://schemas.microsoft.com/office/drawing/2014/main" id="{A2141202-CAD4-5248-9EE0-0EE8E8CB2373}"/>
              </a:ext>
            </a:extLst>
          </p:cNvPr>
          <p:cNvSpPr txBox="1"/>
          <p:nvPr/>
        </p:nvSpPr>
        <p:spPr>
          <a:xfrm>
            <a:off x="9128533" y="2047382"/>
            <a:ext cx="1641369"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E873-EED9-BF40-A119-57F778917CEC}"/>
              </a:ext>
            </a:extLst>
          </p:cNvPr>
          <p:cNvSpPr>
            <a:spLocks noGrp="1"/>
          </p:cNvSpPr>
          <p:nvPr>
            <p:ph type="title"/>
          </p:nvPr>
        </p:nvSpPr>
        <p:spPr/>
        <p:txBody>
          <a:bodyPr/>
          <a:lstStyle/>
          <a:p>
            <a:r>
              <a:rPr lang="en-US" dirty="0"/>
              <a:t>Git Workflow Mechanisms for Collaboration</a:t>
            </a:r>
          </a:p>
        </p:txBody>
      </p:sp>
      <p:sp>
        <p:nvSpPr>
          <p:cNvPr id="3" name="Content Placeholder 2">
            <a:extLst>
              <a:ext uri="{FF2B5EF4-FFF2-40B4-BE49-F238E27FC236}">
                <a16:creationId xmlns:a16="http://schemas.microsoft.com/office/drawing/2014/main" id="{28795306-D83A-334F-8568-08D11D98E3E4}"/>
              </a:ext>
            </a:extLst>
          </p:cNvPr>
          <p:cNvSpPr>
            <a:spLocks noGrp="1"/>
          </p:cNvSpPr>
          <p:nvPr>
            <p:ph idx="1"/>
          </p:nvPr>
        </p:nvSpPr>
        <p:spPr>
          <a:xfrm>
            <a:off x="409507" y="1325880"/>
            <a:ext cx="11369809" cy="4047778"/>
          </a:xfrm>
        </p:spPr>
        <p:txBody>
          <a:bodyPr/>
          <a:lstStyle/>
          <a:p>
            <a:r>
              <a:rPr lang="en-US" dirty="0"/>
              <a:t>Branches</a:t>
            </a:r>
          </a:p>
          <a:p>
            <a:pPr lvl="1"/>
            <a:r>
              <a:rPr lang="en-US" dirty="0"/>
              <a:t>Enable separate development for features or fixes on the same repo</a:t>
            </a:r>
          </a:p>
          <a:p>
            <a:pPr lvl="1"/>
            <a:r>
              <a:rPr lang="en-US" dirty="0"/>
              <a:t>Enables different types of Workflows</a:t>
            </a:r>
          </a:p>
          <a:p>
            <a:r>
              <a:rPr lang="en-US" dirty="0"/>
              <a:t>Pull Requests</a:t>
            </a:r>
          </a:p>
          <a:p>
            <a:pPr lvl="1"/>
            <a:r>
              <a:rPr lang="en-US" dirty="0"/>
              <a:t>Enables code review and testing before merge</a:t>
            </a:r>
          </a:p>
          <a:p>
            <a:r>
              <a:rPr lang="en-US" dirty="0"/>
              <a:t>Forks</a:t>
            </a:r>
          </a:p>
          <a:p>
            <a:pPr lvl="1"/>
            <a:r>
              <a:rPr lang="en-US" dirty="0"/>
              <a:t>Enables outside contributors that have read access only</a:t>
            </a:r>
          </a:p>
          <a:p>
            <a:pPr lvl="1"/>
            <a:r>
              <a:rPr lang="en-US" dirty="0"/>
              <a:t>Controls on original repo remains with the team</a:t>
            </a:r>
          </a:p>
          <a:p>
            <a:pPr marL="346075" lvl="1" indent="0">
              <a:buNone/>
            </a:pPr>
            <a:endParaRPr lang="en-US" dirty="0"/>
          </a:p>
        </p:txBody>
      </p:sp>
    </p:spTree>
    <p:extLst>
      <p:ext uri="{BB962C8B-B14F-4D97-AF65-F5344CB8AC3E}">
        <p14:creationId xmlns:p14="http://schemas.microsoft.com/office/powerpoint/2010/main" val="248596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15434</TotalTime>
  <Words>3248</Words>
  <Application>Microsoft Macintosh PowerPoint</Application>
  <PresentationFormat>Custom</PresentationFormat>
  <Paragraphs>314</Paragraphs>
  <Slides>31</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Git Workflows</vt:lpstr>
      <vt:lpstr>License, Citation and Acknowledgements</vt:lpstr>
      <vt:lpstr>Content</vt:lpstr>
      <vt:lpstr>Goal</vt:lpstr>
      <vt:lpstr>First Workflow</vt:lpstr>
      <vt:lpstr>Git Workflow Mechanisms for Collaboration</vt:lpstr>
      <vt:lpstr>Branches</vt:lpstr>
      <vt:lpstr>Control Project Branch Complexity</vt:lpstr>
      <vt:lpstr>Feature Branches</vt:lpstr>
      <vt:lpstr>Feature Branch Divergence</vt:lpstr>
      <vt:lpstr>Feature Race Condition</vt:lpstr>
      <vt:lpstr>More Branches</vt:lpstr>
      <vt:lpstr>Pull Requests</vt:lpstr>
      <vt:lpstr>GitHub Forks</vt:lpstr>
      <vt:lpstr>Git Workflow Models of Different complexity </vt:lpstr>
      <vt:lpstr>Git Flow</vt:lpstr>
      <vt:lpstr>GitHub Flow</vt:lpstr>
      <vt:lpstr>GitLab Flow</vt:lpstr>
      <vt:lpstr>Current Trilinos Workflow</vt:lpstr>
      <vt:lpstr>Considerations for Choosing a Git Workflow</vt:lpstr>
      <vt:lpstr>Extra: Demo for Heat Equation Example Workflow</vt:lpstr>
      <vt:lpstr>Git Workflow for the Heat Equation Example</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360</cp:revision>
  <cp:lastPrinted>2017-11-02T18:35:01Z</cp:lastPrinted>
  <dcterms:created xsi:type="dcterms:W3CDTF">2018-11-06T17:28:56Z</dcterms:created>
  <dcterms:modified xsi:type="dcterms:W3CDTF">2020-10-06T00:41:00Z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